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5" r:id="rId10"/>
    <p:sldId id="266" r:id="rId11"/>
    <p:sldId id="269" r:id="rId12"/>
    <p:sldId id="267" r:id="rId13"/>
    <p:sldId id="26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Zusammensetzung</a:t>
            </a:r>
            <a:r>
              <a:rPr lang="de-DE" baseline="0" dirty="0"/>
              <a:t> der Arbeitsgruppe</a:t>
            </a:r>
            <a:endParaRPr lang="de-D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759925499271972E-2"/>
          <c:y val="0.19407988317614669"/>
          <c:w val="0.56087811955455691"/>
          <c:h val="0.71625612627279844"/>
        </c:manualLayout>
      </c:layout>
      <c:pie3DChart>
        <c:varyColors val="1"/>
        <c:ser>
          <c:idx val="1"/>
          <c:order val="1"/>
          <c:tx>
            <c:strRef>
              <c:f>Tabelle1!$H$7</c:f>
              <c:strCache>
                <c:ptCount val="1"/>
                <c:pt idx="0">
                  <c:v>Prozent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56-48F3-9A13-0503CDA02E51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E56-48F3-9A13-0503CDA02E51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E56-48F3-9A13-0503CDA02E51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E56-48F3-9A13-0503CDA02E51}"/>
              </c:ext>
            </c:extLst>
          </c:dPt>
          <c:dLbls>
            <c:dLbl>
              <c:idx val="0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E97132"/>
                  </a:solidFill>
                  <a:round/>
                </a:ln>
                <a:effectLst>
                  <a:outerShdw blurRad="50800" dist="38100" dir="2700000" algn="tl" rotWithShape="0">
                    <a:srgbClr val="E97132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E56-48F3-9A13-0503CDA02E51}"/>
                </c:ext>
              </c:extLst>
            </c:dLbl>
            <c:dLbl>
              <c:idx val="1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E97132"/>
                  </a:solidFill>
                  <a:round/>
                </a:ln>
                <a:effectLst>
                  <a:outerShdw blurRad="50800" dist="38100" dir="2700000" algn="tl" rotWithShape="0">
                    <a:srgbClr val="E97132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E56-48F3-9A13-0503CDA02E51}"/>
                </c:ext>
              </c:extLst>
            </c:dLbl>
            <c:dLbl>
              <c:idx val="2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E97132"/>
                  </a:solidFill>
                  <a:round/>
                </a:ln>
                <a:effectLst>
                  <a:outerShdw blurRad="50800" dist="38100" dir="2700000" algn="tl" rotWithShape="0">
                    <a:srgbClr val="E97132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E56-48F3-9A13-0503CDA02E51}"/>
                </c:ext>
              </c:extLst>
            </c:dLbl>
            <c:dLbl>
              <c:idx val="3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E97132"/>
                  </a:solidFill>
                  <a:round/>
                </a:ln>
                <a:effectLst>
                  <a:outerShdw blurRad="50800" dist="38100" dir="2700000" algn="tl" rotWithShape="0">
                    <a:srgbClr val="E97132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E56-48F3-9A13-0503CDA02E51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E97132"/>
                </a:solidFill>
                <a:round/>
              </a:ln>
              <a:effectLst>
                <a:outerShdw blurRad="50800" dist="38100" dir="2700000" algn="tl" rotWithShape="0">
                  <a:srgbClr val="E97132">
                    <a:lumMod val="75000"/>
                    <a:alpha val="40000"/>
                  </a:srgbClr>
                </a:outerShdw>
              </a:effectLst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Tabelle1!$F$8:$F$11</c:f>
              <c:strCache>
                <c:ptCount val="4"/>
                <c:pt idx="0">
                  <c:v>8 Gemeindevertreter</c:v>
                </c:pt>
                <c:pt idx="1">
                  <c:v>4 Touristiker </c:v>
                </c:pt>
                <c:pt idx="2">
                  <c:v>3 Verbände</c:v>
                </c:pt>
                <c:pt idx="3">
                  <c:v>2 Alminteressentschaften</c:v>
                </c:pt>
              </c:strCache>
            </c:strRef>
          </c:cat>
          <c:val>
            <c:numRef>
              <c:f>Tabelle1!$H$8:$H$11</c:f>
              <c:numCache>
                <c:formatCode>0%</c:formatCode>
                <c:ptCount val="4"/>
                <c:pt idx="0">
                  <c:v>0.47058823529411764</c:v>
                </c:pt>
                <c:pt idx="1">
                  <c:v>0.23529411764705882</c:v>
                </c:pt>
                <c:pt idx="2">
                  <c:v>0.17647058823529413</c:v>
                </c:pt>
                <c:pt idx="3">
                  <c:v>0.11764705882352941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56-48F3-9A13-0503CDA02E5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Tabelle1!$G$7</c15:sqref>
                        </c15:formulaRef>
                      </c:ext>
                    </c:extLst>
                    <c:strCache>
                      <c:ptCount val="1"/>
                      <c:pt idx="0">
                        <c:v>Anzahl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1">
                        <a:alpha val="90000"/>
                      </a:schemeClr>
                    </a:solidFill>
                    <a:ln w="19050">
                      <a:solidFill>
                        <a:schemeClr val="accent1">
                          <a:lumMod val="75000"/>
                        </a:schemeClr>
                      </a:solidFill>
                    </a:ln>
                    <a:effectLst>
                      <a:innerShdw blurRad="114300">
                        <a:schemeClr val="accent1">
                          <a:lumMod val="7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 contourW="19050" prstMaterial="flat">
                      <a:contourClr>
                        <a:schemeClr val="accent1">
                          <a:lumMod val="75000"/>
                        </a:scheme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0A-AE56-48F3-9A13-0503CDA02E51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>
                        <a:alpha val="90000"/>
                      </a:schemeClr>
                    </a:solidFill>
                    <a:ln w="19050">
                      <a:solidFill>
                        <a:schemeClr val="accent2">
                          <a:lumMod val="75000"/>
                        </a:schemeClr>
                      </a:solidFill>
                    </a:ln>
                    <a:effectLst>
                      <a:innerShdw blurRad="114300">
                        <a:schemeClr val="accent2">
                          <a:lumMod val="7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 contourW="19050" prstMaterial="flat">
                      <a:contourClr>
                        <a:schemeClr val="accent2">
                          <a:lumMod val="75000"/>
                        </a:scheme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0C-AE56-48F3-9A13-0503CDA02E51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>
                        <a:alpha val="90000"/>
                      </a:schemeClr>
                    </a:solidFill>
                    <a:ln w="19050">
                      <a:solidFill>
                        <a:schemeClr val="accent3">
                          <a:lumMod val="75000"/>
                        </a:schemeClr>
                      </a:solidFill>
                    </a:ln>
                    <a:effectLst>
                      <a:innerShdw blurRad="114300">
                        <a:schemeClr val="accent3">
                          <a:lumMod val="7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 contourW="19050" prstMaterial="flat">
                      <a:contourClr>
                        <a:schemeClr val="accent3">
                          <a:lumMod val="75000"/>
                        </a:scheme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0E-AE56-48F3-9A13-0503CDA02E51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>
                        <a:alpha val="90000"/>
                      </a:schemeClr>
                    </a:solidFill>
                    <a:ln w="19050">
                      <a:solidFill>
                        <a:schemeClr val="accent4">
                          <a:lumMod val="75000"/>
                        </a:schemeClr>
                      </a:solidFill>
                    </a:ln>
                    <a:effectLst>
                      <a:innerShdw blurRad="114300">
                        <a:schemeClr val="accent4">
                          <a:lumMod val="75000"/>
                        </a:schemeClr>
                      </a:innerShdw>
                    </a:effectLst>
                    <a:scene3d>
                      <a:camera prst="orthographicFront"/>
                      <a:lightRig rig="threePt" dir="t"/>
                    </a:scene3d>
                    <a:sp3d contourW="19050" prstMaterial="flat">
                      <a:contourClr>
                        <a:schemeClr val="accent4">
                          <a:lumMod val="75000"/>
                        </a:schemeClr>
                      </a:contourClr>
                    </a:sp3d>
                  </c:spPr>
                  <c:extLst>
                    <c:ext xmlns:c16="http://schemas.microsoft.com/office/drawing/2014/chart" uri="{C3380CC4-5D6E-409C-BE32-E72D297353CC}">
                      <c16:uniqueId val="{00000010-AE56-48F3-9A13-0503CDA02E51}"/>
                    </c:ext>
                  </c:extLst>
                </c:dPt>
                <c:dLbls>
                  <c:dLbl>
                    <c:idx val="0"/>
                    <c:spPr>
                      <a:solidFill>
                        <a:sysClr val="window" lastClr="FFFFFF">
                          <a:alpha val="90000"/>
                        </a:sysClr>
                      </a:solidFill>
                      <a:ln w="12700" cap="flat" cmpd="sng" algn="ctr">
                        <a:solidFill>
                          <a:srgbClr val="156082"/>
                        </a:solidFill>
                        <a:round/>
                      </a:ln>
                      <a:effectLst>
                        <a:outerShdw blurRad="50800" dist="38100" dir="2700000" algn="tl" rotWithShape="0">
                          <a:srgbClr val="156082">
                            <a:lumMod val="75000"/>
                            <a:alpha val="40000"/>
                          </a:srgbClr>
                        </a:outerShdw>
                      </a:effectLst>
                    </c:spPr>
                    <c:txPr>
                      <a:bodyPr rot="0" spcFirstLastPara="1" vertOverflow="clip" horzOverflow="clip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0" i="0" u="none" strike="noStrike" kern="1200" baseline="0">
                            <a:solidFill>
                              <a:schemeClr val="accen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de-DE"/>
                      </a:p>
                    </c:txPr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0A-AE56-48F3-9A13-0503CDA02E51}"/>
                      </c:ext>
                    </c:extLst>
                  </c:dLbl>
                  <c:dLbl>
                    <c:idx val="1"/>
                    <c:spPr>
                      <a:solidFill>
                        <a:sysClr val="window" lastClr="FFFFFF">
                          <a:alpha val="90000"/>
                        </a:sysClr>
                      </a:solidFill>
                      <a:ln w="12700" cap="flat" cmpd="sng" algn="ctr">
                        <a:solidFill>
                          <a:srgbClr val="156082"/>
                        </a:solidFill>
                        <a:round/>
                      </a:ln>
                      <a:effectLst>
                        <a:outerShdw blurRad="50800" dist="38100" dir="2700000" algn="tl" rotWithShape="0">
                          <a:srgbClr val="156082">
                            <a:lumMod val="75000"/>
                            <a:alpha val="40000"/>
                          </a:srgbClr>
                        </a:outerShdw>
                      </a:effectLst>
                    </c:spPr>
                    <c:txPr>
                      <a:bodyPr rot="0" spcFirstLastPara="1" vertOverflow="clip" horzOverflow="clip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0" i="0" u="none" strike="noStrike" kern="1200" baseline="0">
                            <a:solidFill>
                              <a:schemeClr val="accent2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de-DE"/>
                      </a:p>
                    </c:txPr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0C-AE56-48F3-9A13-0503CDA02E51}"/>
                      </c:ext>
                    </c:extLst>
                  </c:dLbl>
                  <c:dLbl>
                    <c:idx val="2"/>
                    <c:spPr>
                      <a:solidFill>
                        <a:sysClr val="window" lastClr="FFFFFF">
                          <a:alpha val="90000"/>
                        </a:sysClr>
                      </a:solidFill>
                      <a:ln w="12700" cap="flat" cmpd="sng" algn="ctr">
                        <a:solidFill>
                          <a:srgbClr val="156082"/>
                        </a:solidFill>
                        <a:round/>
                      </a:ln>
                      <a:effectLst>
                        <a:outerShdw blurRad="50800" dist="38100" dir="2700000" algn="tl" rotWithShape="0">
                          <a:srgbClr val="156082">
                            <a:lumMod val="75000"/>
                            <a:alpha val="40000"/>
                          </a:srgbClr>
                        </a:outerShdw>
                      </a:effectLst>
                    </c:spPr>
                    <c:txPr>
                      <a:bodyPr rot="0" spcFirstLastPara="1" vertOverflow="clip" horzOverflow="clip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0" i="0" u="none" strike="noStrike" kern="1200" baseline="0">
                            <a:solidFill>
                              <a:schemeClr val="accent3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de-DE"/>
                      </a:p>
                    </c:txPr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0E-AE56-48F3-9A13-0503CDA02E51}"/>
                      </c:ext>
                    </c:extLst>
                  </c:dLbl>
                  <c:dLbl>
                    <c:idx val="3"/>
                    <c:spPr>
                      <a:solidFill>
                        <a:sysClr val="window" lastClr="FFFFFF">
                          <a:alpha val="90000"/>
                        </a:sysClr>
                      </a:solidFill>
                      <a:ln w="12700" cap="flat" cmpd="sng" algn="ctr">
                        <a:solidFill>
                          <a:srgbClr val="156082"/>
                        </a:solidFill>
                        <a:round/>
                      </a:ln>
                      <a:effectLst>
                        <a:outerShdw blurRad="50800" dist="38100" dir="2700000" algn="tl" rotWithShape="0">
                          <a:srgbClr val="156082">
                            <a:lumMod val="75000"/>
                            <a:alpha val="40000"/>
                          </a:srgbClr>
                        </a:outerShdw>
                      </a:effectLst>
                    </c:spPr>
                    <c:txPr>
                      <a:bodyPr rot="0" spcFirstLastPara="1" vertOverflow="clip" horzOverflow="clip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000" b="0" i="0" u="none" strike="noStrike" kern="1200" baseline="0">
                            <a:solidFill>
                              <a:schemeClr val="accent4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de-DE"/>
                      </a:p>
                    </c:txPr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xmlns:c16="http://schemas.microsoft.com/office/drawing/2014/chart" uri="{C3380CC4-5D6E-409C-BE32-E72D297353CC}">
                        <c16:uniqueId val="{00000010-AE56-48F3-9A13-0503CDA02E51}"/>
                      </c:ext>
                    </c:extLst>
                  </c:dLbl>
                  <c:spPr>
                    <a:solidFill>
                      <a:sysClr val="window" lastClr="FFFFFF">
                        <a:alpha val="90000"/>
                      </a:sysClr>
                    </a:solidFill>
                    <a:ln w="12700" cap="flat" cmpd="sng" algn="ctr">
                      <a:solidFill>
                        <a:srgbClr val="156082"/>
                      </a:solidFill>
                      <a:round/>
                    </a:ln>
                    <a:effectLst>
                      <a:outerShdw blurRad="50800" dist="38100" dir="2700000" algn="tl" rotWithShape="0">
                        <a:srgbClr val="156082">
                          <a:lumMod val="75000"/>
                          <a:alpha val="40000"/>
                        </a:srgbClr>
                      </a:outerShdw>
                    </a:effectLst>
                  </c:sp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9525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Tabelle1!$F$8:$F$11</c15:sqref>
                        </c15:formulaRef>
                      </c:ext>
                    </c:extLst>
                    <c:strCache>
                      <c:ptCount val="4"/>
                      <c:pt idx="0">
                        <c:v>8 Gemeindevertreter</c:v>
                      </c:pt>
                      <c:pt idx="1">
                        <c:v>4 Touristiker </c:v>
                      </c:pt>
                      <c:pt idx="2">
                        <c:v>3 Verbände</c:v>
                      </c:pt>
                      <c:pt idx="3">
                        <c:v>2 Alminteressentschaften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Tabelle1!$G$8:$G$11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8</c:v>
                      </c:pt>
                      <c:pt idx="1">
                        <c:v>4</c:v>
                      </c:pt>
                      <c:pt idx="2">
                        <c:v>3</c:v>
                      </c:pt>
                      <c:pt idx="3">
                        <c:v>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AE56-48F3-9A13-0503CDA02E51}"/>
                  </c:ext>
                </c:extLst>
              </c15:ser>
            </c15:filteredPieSeries>
          </c:ext>
        </c:extLst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5A7507-663B-0DFA-E015-A120F8B1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EBDDF5-7216-1E15-776B-1A3330AF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AE0842-4CB0-5E75-393C-248D81EAF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53AC1B-8BF3-646E-41C5-407615E2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6C4E85-C70D-83A5-A758-49CF5BEA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12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B0499-3CAD-0DA2-760E-6AF2655C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F521691-5E99-CDFF-E42B-D5C476833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293AB2-8B99-E9C6-2326-948BE9FD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62A09B-6EE4-7245-B49D-F80ED4D10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52C80F-027D-D7FD-4B5C-C707A542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19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887E558-E77D-4337-BD7C-FD081004B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E669B8-1601-CFC1-103C-F23F5ADBB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EF5EAF-5145-4CAB-1B91-E95B374DF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70FEF0-24A6-FA9E-A817-1FACE189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1F47ED-0F2C-5DE6-624E-649A37EB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05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8DB1C-67C7-F678-D566-A068A404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37AAFE-1BCF-D36A-A5E4-1B36AAC7B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55185D-C0CF-290F-96CC-6683F2320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B29556-D238-B318-94A8-6CA6EB98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7402A4-1F89-9BD1-3880-69A1361C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06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60C0B-B999-CBF8-86AB-6E800B8D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04D29F-9EFF-A58F-399F-C3DBAD373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0B9BEC-EA93-D4AA-04BB-C00AEFA7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725874-18E0-B643-8E3C-4C7C9A7B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BB59A0-AA0A-9168-9005-966CBC6E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54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4AD42-E564-FA36-815A-E99E5ED69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60A6E7-8358-FC96-7D27-E5CFB92DF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445FAD-A4AF-0DD0-436A-964D13CE7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1E0934-C4D5-8282-AEAF-E4A83F85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76739B-542D-1A91-0ADB-3135C4D44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01B85B-5376-3745-6573-00CFDBCC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10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3A075-A62B-F893-F218-4BFCFA498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B5F981-DE4A-9F29-BA9D-6C262A332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73ACB1-5B42-956B-B99C-63FD6C819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D13C8A-B63F-25B4-437E-09C27028C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DAC9BD-1F62-40A5-8039-5DB271120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EB8D323-3CC9-7BDA-2BA8-37356804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099BBFC-2452-0834-B1A8-A5805170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ACB98D6-901E-E894-AD05-8633A29D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90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BD9C1-5DA2-127D-09EE-0152F1CC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C2EB51-FF21-6031-BBB6-63011610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9017AB-01C7-FE5A-D15A-1CFC07E2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DC9600-F543-CFBA-C6ED-8161D692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94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38F1074-5AC4-ADA7-DD77-9D97C005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893B45-4AC9-8F3F-1766-9420B6A5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94322F-FA69-D364-EC94-29405BA4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18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D5036-6F71-5F80-3F91-CBDD0D33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FE32DC-B094-B39C-726B-FB6632086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CC0679-05BC-40DA-7B68-F11C7BD0C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9537D9-5EFC-09ED-DFEE-867108E1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978FB3-C221-58BF-DA39-3A121EAE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D1C0CF-A86E-4C48-A865-686B1CF1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31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5154E-67CC-FA28-7F6B-6A0A2774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FDC48F-B982-38C2-85C6-31F389A77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619D27-A127-7253-6E8C-95BB7D526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8C3DF4-6156-D18C-F8AF-38E4FD3E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2942AA-79E8-C282-EFB5-E68EC23D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7C5E3D-E872-72A5-A0C6-8C214BF1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63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FA96B28-344D-4DA8-A9C3-158893FA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C2132A-3BF5-A56C-B6EB-7B652A444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8D736B-F703-6297-BB5C-0D76BCC64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B93B4-DAD6-4E2D-B30D-FD054D56A51E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A47D88-1105-B007-1D54-E359AECA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3FF2A0-4A64-CF4F-5D1A-B435D39E9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58250C-7FC4-4CFA-BDA3-33EF3E46E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81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6B3801-CE68-7CBE-0694-33336F5B0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30EB5D-40F2-3A6D-7FA7-487A71A98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Grafik 5" descr="Ein Bild, das Himmel, Text, Berg, Screenshot enthält.&#10;&#10;Automatisch generierte Beschreibung">
            <a:extLst>
              <a:ext uri="{FF2B5EF4-FFF2-40B4-BE49-F238E27FC236}">
                <a16:creationId xmlns:a16="http://schemas.microsoft.com/office/drawing/2014/main" id="{05B339F3-0636-C3D1-58D5-9B5A979A1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736"/>
            <a:ext cx="12191999" cy="699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18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C4F1F-C97C-DD32-3A1B-ACAC168B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Zusammenfassend Bürgerbeteiligung oder -ausgrenzung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0C96F3-80FC-3432-12EB-C632B553F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Der Beschluss wurde während der Weihnachtsferien veröffentlicht.</a:t>
            </a:r>
          </a:p>
          <a:p>
            <a:r>
              <a:rPr lang="de-DE" dirty="0"/>
              <a:t>Die Arbeitsgruppe war unausgewogen besetzt, mit einer Verschwiegenheitsklausel.</a:t>
            </a:r>
          </a:p>
          <a:p>
            <a:r>
              <a:rPr lang="de-DE" dirty="0"/>
              <a:t>Keine Experten vorgesehen, dafür zahlreiche Proponenten und Investoren.</a:t>
            </a:r>
          </a:p>
          <a:p>
            <a:r>
              <a:rPr lang="de-DE" dirty="0"/>
              <a:t>Eingeschränktes </a:t>
            </a:r>
            <a:r>
              <a:rPr lang="de-DE" dirty="0" err="1"/>
              <a:t>Einwandrecht</a:t>
            </a:r>
            <a:r>
              <a:rPr lang="de-DE" dirty="0"/>
              <a:t> durch PEC-Adresse, eingeschriebenen Briefs bei Post oder Gang zur Gemeinde.</a:t>
            </a:r>
          </a:p>
          <a:p>
            <a:r>
              <a:rPr lang="de-DE" dirty="0"/>
              <a:t>Keine Kommunikation in den Gemeindemedien.</a:t>
            </a:r>
          </a:p>
          <a:p>
            <a:r>
              <a:rPr lang="de-DE" dirty="0"/>
              <a:t>Vorschlag für ein </a:t>
            </a:r>
            <a:r>
              <a:rPr lang="de-DE" dirty="0">
                <a:solidFill>
                  <a:srgbClr val="FF0000"/>
                </a:solidFill>
              </a:rPr>
              <a:t>Referendum wurde von manchen kritisiert, aus Sorge, dass die Bürger*innen mehrheitlich dagegen stimmen könnten.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66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Boden, Mobiliar, Gelände, Im Haus enthält.&#10;&#10;Automatisch generierte Beschreibung">
            <a:extLst>
              <a:ext uri="{FF2B5EF4-FFF2-40B4-BE49-F238E27FC236}">
                <a16:creationId xmlns:a16="http://schemas.microsoft.com/office/drawing/2014/main" id="{E7A2DB8D-8FA0-86F5-CD45-3F16F7D64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9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2C3C27-E4CC-A6DD-C344-E9413B1C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de-DE" sz="3400" dirty="0"/>
              <a:t>Wie geht es weiter?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4BB8E7-41F4-74F8-DFA3-12EB77F62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de-DE" sz="2000" dirty="0"/>
              <a:t>Informationsveranstaltungen in den Gemeinden Kastelruth und St. Christina. </a:t>
            </a:r>
          </a:p>
          <a:p>
            <a:endParaRPr lang="de-DE" sz="2000" dirty="0"/>
          </a:p>
          <a:p>
            <a:r>
              <a:rPr lang="de-DE" sz="2000" dirty="0"/>
              <a:t>Keiner weiß, wann und wie diese umgesetzt werden. </a:t>
            </a:r>
          </a:p>
          <a:p>
            <a:endParaRPr lang="de-DE" sz="2000" dirty="0"/>
          </a:p>
          <a:p>
            <a:r>
              <a:rPr lang="de-DE" sz="2000" dirty="0"/>
              <a:t>Oder ob Bürger da noch das Recht haben mitzuentscheiden. </a:t>
            </a:r>
            <a:r>
              <a:rPr lang="de-DE" sz="2000" dirty="0">
                <a:solidFill>
                  <a:srgbClr val="FF0000"/>
                </a:solidFill>
              </a:rPr>
              <a:t>Nach all dem vorausgegangenen, wohl eher nicht!</a:t>
            </a:r>
          </a:p>
        </p:txBody>
      </p:sp>
    </p:spTree>
    <p:extLst>
      <p:ext uri="{BB962C8B-B14F-4D97-AF65-F5344CB8AC3E}">
        <p14:creationId xmlns:p14="http://schemas.microsoft.com/office/powerpoint/2010/main" val="231587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B2469-A3FB-9280-0002-167753BA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hätte es funktionieren können?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3E8B07-563A-71C4-42DB-14C8408A6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Das Land hätte neutral die AG erstellen und moderieren können! Mit Gewicht auf Bürger und </a:t>
            </a:r>
            <a:r>
              <a:rPr lang="de-DE"/>
              <a:t>nicht Touristiker </a:t>
            </a:r>
            <a:r>
              <a:rPr lang="de-DE" dirty="0"/>
              <a:t>und Gemeindeausschussmitgliedern.</a:t>
            </a:r>
          </a:p>
          <a:p>
            <a:r>
              <a:rPr lang="de-DE" dirty="0"/>
              <a:t>Überprüfung der AG-Mitglieder auf mögliche Beteiligungen an den planenden Unternehmen.</a:t>
            </a:r>
          </a:p>
          <a:p>
            <a:r>
              <a:rPr lang="de-DE" dirty="0"/>
              <a:t>Transparenz und Öffentlichkeit von Anfang an.</a:t>
            </a:r>
          </a:p>
          <a:p>
            <a:r>
              <a:rPr lang="de-DE" dirty="0"/>
              <a:t>Einmaliger Vortrag der Investoren und danach Ausschluss dieser von Diskussion!</a:t>
            </a:r>
          </a:p>
          <a:p>
            <a:r>
              <a:rPr lang="de-DE" dirty="0"/>
              <a:t>Experten aller relevanten Bereiche von Anfang an!</a:t>
            </a:r>
          </a:p>
          <a:p>
            <a:r>
              <a:rPr lang="de-DE" dirty="0"/>
              <a:t>Ankündigung der Veröffentlichung des Abschlussberichtes mit </a:t>
            </a:r>
            <a:r>
              <a:rPr lang="de-DE" dirty="0" err="1"/>
              <a:t>Einwandrecht</a:t>
            </a:r>
            <a:r>
              <a:rPr lang="de-DE" dirty="0"/>
              <a:t> zeitnah in den Gemeindezeitungen.</a:t>
            </a:r>
          </a:p>
          <a:p>
            <a:r>
              <a:rPr lang="de-DE" dirty="0" err="1"/>
              <a:t>Einwandrecht</a:t>
            </a:r>
            <a:r>
              <a:rPr lang="de-DE" dirty="0"/>
              <a:t> mit E-Mail und Rückantwort statt PEC usw. </a:t>
            </a:r>
          </a:p>
          <a:p>
            <a:r>
              <a:rPr lang="de-DE" dirty="0"/>
              <a:t>Miteinbeziehung aller Bürger*innen durch ein Referendum.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924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Text, Grafiken, Grafikdesign, Poster enthält.&#10;&#10;Automatisch generierte Beschreibung">
            <a:extLst>
              <a:ext uri="{FF2B5EF4-FFF2-40B4-BE49-F238E27FC236}">
                <a16:creationId xmlns:a16="http://schemas.microsoft.com/office/drawing/2014/main" id="{3A2D8432-211F-BA36-FDAB-A36FE6D42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08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Inhaltsplatzhalter 4" descr="Ein Bild, das draußen, Schnee, Natur, Himmel enthält.&#10;&#10;Automatisch generierte Beschreibung">
            <a:extLst>
              <a:ext uri="{FF2B5EF4-FFF2-40B4-BE49-F238E27FC236}">
                <a16:creationId xmlns:a16="http://schemas.microsoft.com/office/drawing/2014/main" id="{1F08E7BE-4435-B18D-735D-B9D7B55D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80" r="21504"/>
          <a:stretch/>
        </p:blipFill>
        <p:spPr>
          <a:xfrm>
            <a:off x="3167229" y="-57492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F8E9862-C5B6-7E23-8BFA-893575AEF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Vielen</a:t>
            </a:r>
            <a:r>
              <a:rPr lang="en-US" dirty="0"/>
              <a:t> Dank</a:t>
            </a:r>
          </a:p>
        </p:txBody>
      </p:sp>
    </p:spTree>
    <p:extLst>
      <p:ext uri="{BB962C8B-B14F-4D97-AF65-F5344CB8AC3E}">
        <p14:creationId xmlns:p14="http://schemas.microsoft.com/office/powerpoint/2010/main" val="3290363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48E950-565D-65BF-BFBB-1F1AED3F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de-DE" sz="4000" dirty="0"/>
              <a:t>Grundlegendes zur Arbeitsgruppe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AB182-5EDC-B046-2EA7-7F31C79B9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r>
              <a:rPr lang="de-DE" sz="1600" dirty="0"/>
              <a:t>Am 27. Februar 2018 erklärte das Land die Erweiterung der Liftverbindung </a:t>
            </a:r>
            <a:r>
              <a:rPr lang="de-DE" sz="1600" dirty="0" err="1"/>
              <a:t>Saltria</a:t>
            </a:r>
            <a:r>
              <a:rPr lang="de-DE" sz="1600" dirty="0"/>
              <a:t>–Monte Pana für unzulässig.</a:t>
            </a:r>
          </a:p>
          <a:p>
            <a:pPr marL="0" indent="0">
              <a:buNone/>
            </a:pPr>
            <a:endParaRPr lang="de-DE" sz="1600" dirty="0"/>
          </a:p>
          <a:p>
            <a:r>
              <a:rPr lang="de-DE" sz="1600" b="1" dirty="0"/>
              <a:t>Begründung:</a:t>
            </a:r>
            <a:r>
              <a:rPr lang="de-DE" sz="1600" dirty="0"/>
              <a:t> Der </a:t>
            </a:r>
            <a:r>
              <a:rPr lang="de-DE" sz="1600" i="1" dirty="0"/>
              <a:t>Masterplan Vision </a:t>
            </a:r>
            <a:r>
              <a:rPr lang="de-DE" sz="1600" i="1" dirty="0" err="1"/>
              <a:t>Gherdeina</a:t>
            </a:r>
            <a:r>
              <a:rPr lang="de-DE" sz="1600" dirty="0"/>
              <a:t> müsse berücksichtigt werden. Dieser sieht vor:</a:t>
            </a:r>
          </a:p>
          <a:p>
            <a:pPr lvl="1"/>
            <a:r>
              <a:rPr lang="de-DE" sz="1600" dirty="0"/>
              <a:t>Eine Arbeitsgruppe soll einberufen werden, um alle Alternativen umfassend zu bewerten und zu prüfen.</a:t>
            </a:r>
          </a:p>
          <a:p>
            <a:pPr lvl="1"/>
            <a:r>
              <a:rPr lang="de-DE" sz="1600" dirty="0"/>
              <a:t>Die Bevölkerung des gesamten Tals muss einbezogen werden.</a:t>
            </a:r>
          </a:p>
          <a:p>
            <a:pPr lvl="1"/>
            <a:r>
              <a:rPr lang="de-DE" sz="1600" dirty="0"/>
              <a:t>Das Vorhaben muss den Grundsätzen eines nachhaltigen Tourismus entsprechen.</a:t>
            </a:r>
          </a:p>
          <a:p>
            <a:pPr marL="0" indent="0">
              <a:buNone/>
            </a:pPr>
            <a:endParaRPr lang="de-DE" sz="1900" dirty="0"/>
          </a:p>
        </p:txBody>
      </p:sp>
      <p:pic>
        <p:nvPicPr>
          <p:cNvPr id="9" name="Grafik 8" descr="Ein Bild, das Waage, Im Haus enthält.&#10;&#10;Automatisch generierte Beschreibung">
            <a:extLst>
              <a:ext uri="{FF2B5EF4-FFF2-40B4-BE49-F238E27FC236}">
                <a16:creationId xmlns:a16="http://schemas.microsoft.com/office/drawing/2014/main" id="{CDEEAF1C-B14E-840A-10F9-9B13142F1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2731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0182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D51EB2-0F09-2D1B-CA2F-86233954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de-DE" sz="4100" dirty="0">
                <a:solidFill>
                  <a:srgbClr val="FFFFFF"/>
                </a:solidFill>
              </a:rPr>
              <a:t>Erstellung der Arbeitsgruppe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C20539-DD9E-E51F-F03E-9FCB384DA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4536439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Gemeindeausschuss Kastelruth und St. Christina konnten die vertretenden Vereine und Stakeholder der Arbeitsgruppe benennen. Diese soll eine breite Masse der Bevölkerung widerspiegeln. </a:t>
            </a:r>
          </a:p>
          <a:p>
            <a:endParaRPr lang="de-DE" dirty="0"/>
          </a:p>
          <a:p>
            <a:r>
              <a:rPr lang="de-DE" dirty="0"/>
              <a:t>Der Beschluss für die vorgeschlagenen Arbeitsgruppe kam über die Weihnachtsfeiertage 2023 heraus. </a:t>
            </a:r>
            <a:r>
              <a:rPr lang="de-DE" dirty="0">
                <a:solidFill>
                  <a:srgbClr val="FF0000"/>
                </a:solidFill>
              </a:rPr>
              <a:t>Bewusst oder nicht?</a:t>
            </a:r>
            <a:r>
              <a:rPr lang="de-DE" dirty="0"/>
              <a:t> Niemand hatte das mitbekommen, sonst hätte es viele Einwände gegeben. 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7288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E5FA67-F1A6-4602-495B-44C87432B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9F93CA9D-3F5A-2B17-3AD7-E5B95D8C81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162729"/>
              </p:ext>
            </p:extLst>
          </p:nvPr>
        </p:nvGraphicFramePr>
        <p:xfrm>
          <a:off x="496825" y="749809"/>
          <a:ext cx="5550409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0F4339C-6C9C-E044-0BB9-D98B7B8F3073}"/>
              </a:ext>
            </a:extLst>
          </p:cNvPr>
          <p:cNvSpPr txBox="1">
            <a:spLocks/>
          </p:cNvSpPr>
          <p:nvPr/>
        </p:nvSpPr>
        <p:spPr>
          <a:xfrm>
            <a:off x="6281927" y="2271386"/>
            <a:ext cx="4959603" cy="18580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/>
              <a:t>Kastelruth hatte </a:t>
            </a:r>
            <a:r>
              <a:rPr lang="de-DE" sz="2000" dirty="0">
                <a:solidFill>
                  <a:srgbClr val="FF0000"/>
                </a:solidFill>
              </a:rPr>
              <a:t>drei</a:t>
            </a:r>
            <a:r>
              <a:rPr lang="de-DE" sz="2000" dirty="0"/>
              <a:t> Gemeindevertreter, St. </a:t>
            </a:r>
            <a:r>
              <a:rPr lang="de-DE" sz="2000" dirty="0" err="1"/>
              <a:t>Chrsitina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FF0000"/>
                </a:solidFill>
              </a:rPr>
              <a:t>zwei</a:t>
            </a:r>
            <a:r>
              <a:rPr lang="de-DE" sz="2000" dirty="0"/>
              <a:t>, </a:t>
            </a:r>
            <a:r>
              <a:rPr lang="de-DE" sz="2000" dirty="0" err="1"/>
              <a:t>Lajen</a:t>
            </a:r>
            <a:r>
              <a:rPr lang="de-DE" sz="2000" dirty="0"/>
              <a:t>, Wolkenstein und St. Ulrich nur </a:t>
            </a:r>
            <a:r>
              <a:rPr lang="de-DE" sz="2000" dirty="0">
                <a:solidFill>
                  <a:srgbClr val="FF0000"/>
                </a:solidFill>
              </a:rPr>
              <a:t>einen</a:t>
            </a:r>
            <a:r>
              <a:rPr lang="de-DE" sz="2000" dirty="0"/>
              <a:t>.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Ist diese Zusammensetzung im Sinne einer breiten Bürgerbeteiligung?</a:t>
            </a:r>
          </a:p>
          <a:p>
            <a:pPr marL="0" indent="0">
              <a:buNone/>
            </a:pPr>
            <a:endParaRPr lang="de-DE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FF0000"/>
                </a:solidFill>
              </a:rPr>
              <a:t>Wir finden nicht!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6061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FA5ED4-CA0F-1A40-CB1F-89214ECC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de-DE" sz="5400" dirty="0"/>
              <a:t>Kastelruth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171061-89FC-80D3-DA0C-70E210CC1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de-DE" sz="1800" dirty="0"/>
              <a:t>Kastelruth hat sich seit Jahren für diese Verbindung eingesetzt und das Recht erhalten, die Arbeitsgruppe zu erstellen. </a:t>
            </a:r>
            <a:r>
              <a:rPr lang="de-DE" sz="1800" dirty="0">
                <a:solidFill>
                  <a:srgbClr val="FF0000"/>
                </a:solidFill>
              </a:rPr>
              <a:t>Ist das akzeptabel?</a:t>
            </a:r>
          </a:p>
          <a:p>
            <a:pPr marL="0" indent="0">
              <a:buNone/>
            </a:pPr>
            <a:endParaRPr lang="de-DE" sz="1800" dirty="0">
              <a:solidFill>
                <a:srgbClr val="FF0000"/>
              </a:solidFill>
            </a:endParaRPr>
          </a:p>
          <a:p>
            <a:r>
              <a:rPr lang="de-DE" sz="1800" dirty="0"/>
              <a:t>Kastelruth hat es (über Umwege) geschafft, als einzige Gemeinde drei Ausschussmitglieder in die Arbeitsgruppe zu entsenden. </a:t>
            </a:r>
            <a:r>
              <a:rPr lang="de-DE" sz="1800" dirty="0">
                <a:solidFill>
                  <a:srgbClr val="FF0000"/>
                </a:solidFill>
              </a:rPr>
              <a:t>Zufall oder gezielte Einflussnahme?</a:t>
            </a:r>
          </a:p>
          <a:p>
            <a:pPr marL="0" indent="0">
              <a:buNone/>
            </a:pPr>
            <a:endParaRPr lang="de-DE" sz="1800" dirty="0">
              <a:solidFill>
                <a:srgbClr val="FF0000"/>
              </a:solidFill>
            </a:endParaRPr>
          </a:p>
          <a:p>
            <a:r>
              <a:rPr lang="de-DE" sz="1800" b="1" dirty="0"/>
              <a:t>Begründung für das dritte Ausschussmitglied:</a:t>
            </a:r>
            <a:r>
              <a:rPr lang="de-DE" sz="1800" dirty="0"/>
              <a:t> Der Grund gehört der Eigenverwaltung (also indirekt der Gemeinde). Dennoch bewirtschaftet die </a:t>
            </a:r>
            <a:r>
              <a:rPr lang="de-DE" sz="1800" dirty="0" err="1"/>
              <a:t>Alminteressentschaft</a:t>
            </a:r>
            <a:r>
              <a:rPr lang="de-DE" sz="1800" dirty="0"/>
              <a:t> einen Teil dieses Grundes und war bereits mit einem eigenen Mitglied in der Arbeitsgruppe vertreten.</a:t>
            </a:r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5" name="Grafik 4" descr="Ein Bild, das draußen, Fenster, Himmel, Uhr enthält.&#10;&#10;Automatisch generierte Beschreibung">
            <a:extLst>
              <a:ext uri="{FF2B5EF4-FFF2-40B4-BE49-F238E27FC236}">
                <a16:creationId xmlns:a16="http://schemas.microsoft.com/office/drawing/2014/main" id="{319848CE-D45D-C4B1-7789-3DA9429F9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2" r="1" b="1733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9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C7416-D58D-2B6A-0F43-9301E66D2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77ECFB-5783-4B8D-60D0-F67ED038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de-DE"/>
              <a:t>Die Arbeitsgruppe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5A647F-74C8-EA1E-A3DB-1444B4F5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de-DE" sz="1800" dirty="0"/>
              <a:t>Die Frage "Seilbahn: ja oder nein?" wurde nicht thematisiert.</a:t>
            </a:r>
          </a:p>
          <a:p>
            <a:r>
              <a:rPr lang="de-DE" sz="1800" dirty="0"/>
              <a:t>Investoren erhielten in nahezu allen Sitzungen sehr viel Zeit, um ihre Anliegen </a:t>
            </a:r>
            <a:r>
              <a:rPr lang="de-DE" sz="1800" dirty="0" err="1"/>
              <a:t>bestmöglichst</a:t>
            </a:r>
            <a:r>
              <a:rPr lang="de-DE" sz="1800" dirty="0"/>
              <a:t> zu präsentieren und zu argumentieren.</a:t>
            </a:r>
          </a:p>
          <a:p>
            <a:r>
              <a:rPr lang="de-DE" sz="1800" dirty="0"/>
              <a:t>Projektunterlagen waren schwer zugänglich, und Expert</a:t>
            </a:r>
            <a:r>
              <a:rPr lang="de-DE" sz="1800" i="1" dirty="0"/>
              <a:t>en waren zunächst nicht vorgesehen. Erst auf unsere Forderung hin wurden Expert</a:t>
            </a:r>
            <a:r>
              <a:rPr lang="de-DE" sz="1800" dirty="0"/>
              <a:t>en eingeladen.</a:t>
            </a:r>
          </a:p>
        </p:txBody>
      </p:sp>
      <p:pic>
        <p:nvPicPr>
          <p:cNvPr id="4" name="Grafik 3" descr="Ein Bild, das Wasser, Bild, draußen, Landschaft enthält.&#10;&#10;Automatisch generierte Beschreibung">
            <a:extLst>
              <a:ext uri="{FF2B5EF4-FFF2-40B4-BE49-F238E27FC236}">
                <a16:creationId xmlns:a16="http://schemas.microsoft.com/office/drawing/2014/main" id="{E12A2DD2-1D4F-5662-A748-F167A54D3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r="1" b="653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8142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D5C86D-2AB0-E56C-5FD7-7FA2220D4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de-DE" dirty="0"/>
              <a:t>Die Arbeitsgruppe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37C215-CA72-D327-D664-D19350FF9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de-DE" sz="1400" dirty="0"/>
              <a:t>Die Arbeitsgruppe unterlag einer </a:t>
            </a:r>
            <a:r>
              <a:rPr lang="de-DE" sz="1400" dirty="0">
                <a:solidFill>
                  <a:srgbClr val="FF0000"/>
                </a:solidFill>
              </a:rPr>
              <a:t>Geheimhaltungsklausel</a:t>
            </a:r>
            <a:r>
              <a:rPr lang="de-DE" sz="1400" dirty="0"/>
              <a:t> mit der Begründung „sensible Daten“ – diese wurden jedoch letztendlich vollständig veröffentlicht.</a:t>
            </a:r>
          </a:p>
          <a:p>
            <a:r>
              <a:rPr lang="de-DE" sz="1400" dirty="0"/>
              <a:t>Alle unabhängigen Experten (für Flora, Fauna, Wasser und Geologie) sprachen sich gegen die Verbindung aus – mit Ausnahme jener, die selbst ein Projekt eingereicht hatten (Verkehr) oder direkt als Proponenten (Wirtschaft) beteiligt waren.</a:t>
            </a:r>
          </a:p>
          <a:p>
            <a:r>
              <a:rPr lang="de-DE" sz="1400" dirty="0"/>
              <a:t>Die Abstimmung fiel knapp aus: </a:t>
            </a:r>
            <a:r>
              <a:rPr lang="de-DE" sz="1400" dirty="0">
                <a:solidFill>
                  <a:srgbClr val="FF0000"/>
                </a:solidFill>
              </a:rPr>
              <a:t>8 Gegenstimmen, 9 Stimmen dafür.</a:t>
            </a:r>
            <a:r>
              <a:rPr lang="de-DE" sz="1400" dirty="0"/>
              <a:t> Hätte nur ein</a:t>
            </a:r>
            <a:r>
              <a:rPr lang="de-DE" sz="1400" i="1" dirty="0"/>
              <a:t>e Touristiker</a:t>
            </a:r>
            <a:r>
              <a:rPr lang="de-DE" sz="1400" dirty="0"/>
              <a:t> weniger teilgenommen, oder hätten </a:t>
            </a:r>
            <a:r>
              <a:rPr lang="de-DE" sz="1400" dirty="0" err="1"/>
              <a:t>Lajen</a:t>
            </a:r>
            <a:r>
              <a:rPr lang="de-DE" sz="1400" dirty="0"/>
              <a:t>, St. Ulrich und Wolkenstein ebenfalls zwei Gemeindevertreter in der Arbeitsgruppe gehabt, oder Kastelruth statt drei nur zwei, wäre das Ergebnis anders ausgefallen.</a:t>
            </a:r>
          </a:p>
        </p:txBody>
      </p:sp>
      <p:pic>
        <p:nvPicPr>
          <p:cNvPr id="5" name="Inhaltsplatzhalter 4" descr="Ein Bild, das Handschrift, Schwarzweiß, weiß, Kalligrafie enthält.&#10;&#10;Automatisch generierte Beschreibung">
            <a:extLst>
              <a:ext uri="{FF2B5EF4-FFF2-40B4-BE49-F238E27FC236}">
                <a16:creationId xmlns:a16="http://schemas.microsoft.com/office/drawing/2014/main" id="{1975AE10-20B3-1C82-44D4-EE31E3B32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r="2468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506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9B1E37-5F47-C0BF-06F7-FE35AB09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58" y="674285"/>
            <a:ext cx="6268770" cy="1536192"/>
          </a:xfrm>
        </p:spPr>
        <p:txBody>
          <a:bodyPr anchor="b">
            <a:normAutofit/>
          </a:bodyPr>
          <a:lstStyle/>
          <a:p>
            <a:r>
              <a:rPr lang="de-DE" sz="5200" dirty="0"/>
              <a:t>Der Abschlussbericht</a:t>
            </a:r>
          </a:p>
        </p:txBody>
      </p:sp>
      <p:sp>
        <p:nvSpPr>
          <p:cNvPr id="21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897A3A6B-B20A-F038-465C-286D824D3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022333"/>
            <a:ext cx="6268770" cy="3159011"/>
          </a:xfrm>
        </p:spPr>
        <p:txBody>
          <a:bodyPr>
            <a:normAutofit/>
          </a:bodyPr>
          <a:lstStyle/>
          <a:p>
            <a:r>
              <a:rPr lang="de-DE" sz="2000" dirty="0"/>
              <a:t>Die Veröffentlichung erfolgte verspätet, da Investoren eine neue Machbarkeitsstudie erstellten, die gemeinsam mit dem Abschlussbericht veröffentlicht werden sollte.</a:t>
            </a:r>
          </a:p>
          <a:p>
            <a:r>
              <a:rPr lang="de-DE" sz="2000" dirty="0"/>
              <a:t>Es wird nicht erwähnt, dass die Mehrheit der Experten die Verbindung negativ bewerten.</a:t>
            </a:r>
          </a:p>
          <a:p>
            <a:pPr marL="0" indent="0">
              <a:buNone/>
            </a:pPr>
            <a:endParaRPr lang="de-DE" sz="2000" dirty="0"/>
          </a:p>
          <a:p>
            <a:r>
              <a:rPr lang="de-DE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Wir haben einen Antrag auf Akteneinsicht gestellt, aber bis zur Veröffentlichung keine Einsicht bekommen. </a:t>
            </a:r>
            <a:endParaRPr lang="de-DE" sz="2000" dirty="0">
              <a:effectLst/>
              <a:latin typeface="+mj-lt"/>
            </a:endParaRPr>
          </a:p>
          <a:p>
            <a:endParaRPr lang="de-DE" sz="1600" dirty="0"/>
          </a:p>
          <a:p>
            <a:endParaRPr lang="en-US" sz="2200" dirty="0"/>
          </a:p>
        </p:txBody>
      </p:sp>
      <p:pic>
        <p:nvPicPr>
          <p:cNvPr id="5" name="Inhaltsplatzhalter 4" descr="Ein Bild, das Tisch, Im Haus, Flasche, Sitzen enthält.&#10;&#10;Automatisch generierte Beschreibung">
            <a:extLst>
              <a:ext uri="{FF2B5EF4-FFF2-40B4-BE49-F238E27FC236}">
                <a16:creationId xmlns:a16="http://schemas.microsoft.com/office/drawing/2014/main" id="{D0D4D9D3-0DBD-A626-3596-428498B8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1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A3FDE1-81B6-BF7C-2650-31284A6E6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2FFF25-6C12-AC5A-5485-82343FB8F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1777B7-578D-D2FF-CFDA-5A975D87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58" y="674285"/>
            <a:ext cx="6268770" cy="1536192"/>
          </a:xfrm>
        </p:spPr>
        <p:txBody>
          <a:bodyPr anchor="b">
            <a:normAutofit/>
          </a:bodyPr>
          <a:lstStyle/>
          <a:p>
            <a:r>
              <a:rPr lang="de-DE" sz="5200" dirty="0"/>
              <a:t>Das Recht auf Einwand der Bürger</a:t>
            </a: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258C3290-6C3F-B1BC-1DBA-A84F81AED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57861F-6242-BAA7-4A79-19C63CA62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D45177-2420-C182-AE7F-73CEA8AF4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2878318"/>
            <a:ext cx="6268770" cy="3538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dirty="0"/>
              <a:t>Bis zum 5. Dezember besteht das Recht, Einwände einzureichen.</a:t>
            </a:r>
          </a:p>
          <a:p>
            <a:r>
              <a:rPr lang="de-DE" sz="1800" dirty="0"/>
              <a:t>Die Gemeinden wollten die Bürger über das </a:t>
            </a:r>
            <a:r>
              <a:rPr lang="de-DE" sz="1800" dirty="0" err="1"/>
              <a:t>Einwandrecht</a:t>
            </a:r>
            <a:r>
              <a:rPr lang="de-DE" sz="1800" dirty="0"/>
              <a:t> ursprünglich nur auf der Amtstafel informieren, nicht im Gemeindeboten.</a:t>
            </a:r>
          </a:p>
          <a:p>
            <a:endParaRPr lang="de-DE" sz="1800" dirty="0"/>
          </a:p>
          <a:p>
            <a:r>
              <a:rPr lang="en-US" sz="2200" dirty="0" err="1"/>
              <a:t>Einwände</a:t>
            </a:r>
            <a:r>
              <a:rPr lang="en-US" sz="2200" dirty="0"/>
              <a:t> ja, </a:t>
            </a:r>
            <a:r>
              <a:rPr lang="en-US" sz="2200" dirty="0" err="1"/>
              <a:t>aber</a:t>
            </a:r>
            <a:r>
              <a:rPr lang="en-US" sz="2200" dirty="0"/>
              <a:t> </a:t>
            </a:r>
            <a:r>
              <a:rPr lang="en-US" sz="2200" dirty="0" err="1"/>
              <a:t>wie</a:t>
            </a:r>
            <a:r>
              <a:rPr lang="en-US" sz="2200" dirty="0"/>
              <a:t>?</a:t>
            </a:r>
          </a:p>
          <a:p>
            <a:pPr lvl="1"/>
            <a:r>
              <a:rPr lang="en-US" sz="1800" dirty="0" err="1"/>
              <a:t>Eingeschriebener</a:t>
            </a:r>
            <a:r>
              <a:rPr lang="en-US" sz="1800" dirty="0"/>
              <a:t> Brief -&gt; </a:t>
            </a:r>
            <a:r>
              <a:rPr lang="en-US" sz="1800" dirty="0" err="1">
                <a:solidFill>
                  <a:srgbClr val="FF0000"/>
                </a:solidFill>
              </a:rPr>
              <a:t>Warteschlange</a:t>
            </a:r>
            <a:r>
              <a:rPr lang="en-US" sz="1800" dirty="0">
                <a:solidFill>
                  <a:srgbClr val="FF0000"/>
                </a:solidFill>
              </a:rPr>
              <a:t> + 6 €</a:t>
            </a:r>
          </a:p>
          <a:p>
            <a:pPr lvl="1"/>
            <a:r>
              <a:rPr lang="en-US" sz="1800" dirty="0" err="1"/>
              <a:t>Persönliche</a:t>
            </a:r>
            <a:r>
              <a:rPr lang="en-US" sz="1800" dirty="0"/>
              <a:t> </a:t>
            </a:r>
            <a:r>
              <a:rPr lang="en-US" sz="1800" dirty="0" err="1"/>
              <a:t>Abgabe</a:t>
            </a:r>
            <a:r>
              <a:rPr lang="en-US" sz="1800" dirty="0"/>
              <a:t> in der Gemeinde -&gt; </a:t>
            </a:r>
            <a:r>
              <a:rPr lang="en-US" sz="1800" dirty="0" err="1">
                <a:solidFill>
                  <a:srgbClr val="FF0000"/>
                </a:solidFill>
              </a:rPr>
              <a:t>Während</a:t>
            </a:r>
            <a:r>
              <a:rPr lang="en-US" sz="1800" dirty="0">
                <a:solidFill>
                  <a:srgbClr val="FF0000"/>
                </a:solidFill>
              </a:rPr>
              <a:t> der </a:t>
            </a:r>
            <a:r>
              <a:rPr lang="en-US" sz="1800" dirty="0" err="1">
                <a:solidFill>
                  <a:srgbClr val="FF0000"/>
                </a:solidFill>
              </a:rPr>
              <a:t>Arbeitszeit</a:t>
            </a:r>
            <a:r>
              <a:rPr lang="en-US" sz="1800" dirty="0">
                <a:solidFill>
                  <a:srgbClr val="FF0000"/>
                </a:solidFill>
              </a:rPr>
              <a:t>?</a:t>
            </a:r>
          </a:p>
          <a:p>
            <a:pPr lvl="1"/>
            <a:r>
              <a:rPr lang="en-US" sz="1800" dirty="0"/>
              <a:t>PEC-Email -&gt; </a:t>
            </a:r>
            <a:r>
              <a:rPr lang="en-US" sz="1800" dirty="0" err="1">
                <a:solidFill>
                  <a:srgbClr val="FF0000"/>
                </a:solidFill>
              </a:rPr>
              <a:t>Vielleicht</a:t>
            </a:r>
            <a:r>
              <a:rPr lang="en-US" sz="1800" dirty="0">
                <a:solidFill>
                  <a:srgbClr val="FF0000"/>
                </a:solidFill>
              </a:rPr>
              <a:t> 10% der Bürger?</a:t>
            </a:r>
          </a:p>
          <a:p>
            <a:endParaRPr lang="de-DE" sz="1800" dirty="0"/>
          </a:p>
        </p:txBody>
      </p:sp>
      <p:pic>
        <p:nvPicPr>
          <p:cNvPr id="5" name="Inhaltsplatzhalter 4" descr="Ein Bild, das Entwurf, Zeichnung, Kinderkunst, Lineart enthält.&#10;&#10;Automatisch generierte Beschreibung">
            <a:extLst>
              <a:ext uri="{FF2B5EF4-FFF2-40B4-BE49-F238E27FC236}">
                <a16:creationId xmlns:a16="http://schemas.microsoft.com/office/drawing/2014/main" id="{D90D6C98-381E-1C77-C8C8-98E5915A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608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75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46F4534A6863744B2D796DC8EB033C6" ma:contentTypeVersion="18" ma:contentTypeDescription="Ein neues Dokument erstellen." ma:contentTypeScope="" ma:versionID="8eef09652968f278e4a276d60cefa649">
  <xsd:schema xmlns:xsd="http://www.w3.org/2001/XMLSchema" xmlns:xs="http://www.w3.org/2001/XMLSchema" xmlns:p="http://schemas.microsoft.com/office/2006/metadata/properties" xmlns:ns2="06500b55-f294-49d2-a3e7-a48cab77050f" xmlns:ns3="c312e80c-091c-4c5b-aba3-0b33783e2663" xmlns:ns4="9ddc2b93-697a-4308-bf4c-07693c414a29" targetNamespace="http://schemas.microsoft.com/office/2006/metadata/properties" ma:root="true" ma:fieldsID="4aff1431dc52a3cbca2db2d88f154bb8" ns2:_="" ns3:_="" ns4:_="">
    <xsd:import namespace="06500b55-f294-49d2-a3e7-a48cab77050f"/>
    <xsd:import namespace="c312e80c-091c-4c5b-aba3-0b33783e2663"/>
    <xsd:import namespace="9ddc2b93-697a-4308-bf4c-07693c414a2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00b55-f294-49d2-a3e7-a48cab7705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12e80c-091c-4c5b-aba3-0b33783e26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2b4ae698-ff5c-46bd-bbe7-02f7a06a36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c2b93-697a-4308-bf4c-07693c414a2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44d4923-3a14-43ed-95e6-b196ce309d22}" ma:internalName="TaxCatchAll" ma:showField="CatchAllData" ma:web="9ddc2b93-697a-4308-bf4c-07693c414a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12e80c-091c-4c5b-aba3-0b33783e2663">
      <Terms xmlns="http://schemas.microsoft.com/office/infopath/2007/PartnerControls"/>
    </lcf76f155ced4ddcb4097134ff3c332f>
    <TaxCatchAll xmlns="9ddc2b93-697a-4308-bf4c-07693c414a29" xsi:nil="true"/>
  </documentManagement>
</p:properties>
</file>

<file path=customXml/itemProps1.xml><?xml version="1.0" encoding="utf-8"?>
<ds:datastoreItem xmlns:ds="http://schemas.openxmlformats.org/officeDocument/2006/customXml" ds:itemID="{14D620DD-0EEA-4547-BC66-A6418D6ACD07}"/>
</file>

<file path=customXml/itemProps2.xml><?xml version="1.0" encoding="utf-8"?>
<ds:datastoreItem xmlns:ds="http://schemas.openxmlformats.org/officeDocument/2006/customXml" ds:itemID="{4EF4B36C-06B9-4C14-A8F7-6AAD7B11B3DB}"/>
</file>

<file path=customXml/itemProps3.xml><?xml version="1.0" encoding="utf-8"?>
<ds:datastoreItem xmlns:ds="http://schemas.openxmlformats.org/officeDocument/2006/customXml" ds:itemID="{2B71741F-F13E-4CC4-A0F4-6C205BC3774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Microsoft Office PowerPoint</Application>
  <PresentationFormat>Breitbild</PresentationFormat>
  <Paragraphs>73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</vt:lpstr>
      <vt:lpstr>PowerPoint-Präsentation</vt:lpstr>
      <vt:lpstr>Grundlegendes zur Arbeitsgruppe</vt:lpstr>
      <vt:lpstr>Erstellung der Arbeitsgruppe</vt:lpstr>
      <vt:lpstr>PowerPoint-Präsentation</vt:lpstr>
      <vt:lpstr>Kastelruth</vt:lpstr>
      <vt:lpstr>Die Arbeitsgruppe</vt:lpstr>
      <vt:lpstr>Die Arbeitsgruppe</vt:lpstr>
      <vt:lpstr>Der Abschlussbericht</vt:lpstr>
      <vt:lpstr>Das Recht auf Einwand der Bürger</vt:lpstr>
      <vt:lpstr>Zusammenfassend Bürgerbeteiligung oder -ausgrenzung</vt:lpstr>
      <vt:lpstr>Wie geht es weiter?</vt:lpstr>
      <vt:lpstr>Wie hätte es funktionieren können?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Maximilian Ploner</dc:creator>
  <cp:lastModifiedBy>Maximilian Ploner</cp:lastModifiedBy>
  <cp:revision>5</cp:revision>
  <dcterms:created xsi:type="dcterms:W3CDTF">2024-11-19T09:59:00Z</dcterms:created>
  <dcterms:modified xsi:type="dcterms:W3CDTF">2024-11-21T15:17:22Z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0x010100446F4534A6863744B2D796DC8EB033C6</vt:lpwstr>
  </property>
</Properties>
</file>